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Light" panose="020F0302020204030204" pitchFamily="34" charset="0"/>
      <p:regular r:id="rId17"/>
      <p:bold r:id="rId18"/>
      <p:italic r:id="rId19"/>
      <p:boldItalic r:id="rId20"/>
    </p:embeddedFont>
    <p:embeddedFont>
      <p:font typeface="League Spartan" pitchFamily="2" charset="77"/>
      <p:regular r:id="rId21"/>
      <p:bold r:id="rId22"/>
    </p:embeddedFont>
    <p:embeddedFont>
      <p:font typeface="Open Sans" panose="020B0606030504020204" pitchFamily="34" charset="0"/>
      <p:regular r:id="rId23"/>
      <p:bold r:id="rId24"/>
      <p:italic r:id="rId25"/>
      <p:boldItalic r:id="rId26"/>
    </p:embeddedFont>
    <p:embeddedFont>
      <p:font typeface="Open Sans Medium" pitchFamily="2" charset="0"/>
      <p:regular r:id="rId27"/>
      <p:bold r:id="rId28"/>
      <p:italic r:id="rId29"/>
      <p:boldItalic r:id="rId30"/>
    </p:embeddedFont>
    <p:embeddedFont>
      <p:font typeface="Poppins" pitchFamily="2" charset="77"/>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SLIDES_API78491246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SLIDES_API78491246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SLIDES_API122090131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SLIDES_API122090131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9a8574fa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9a8574fa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a542aaa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a542aaa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9a8574fa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9a8574fa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a542aaa56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a542aaa56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a542aaa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a542aaa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SLIDES_API78491246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SLIDES_API78491246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9a8574f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9a8574f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SLIDES_API78491246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SLIDES_API78491246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SLIDES_API784912469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SLIDES_API784912469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9a8574f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9a8574f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SLIDES_API12209013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SLIDES_API12209013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SLIDES_API78491246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SLIDES_API78491246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4" name="Google Shape;54;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5" name="Google Shape;55;p13"/>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4"/>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14"/>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0" name="Google Shape;60;p14"/>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61" name="Google Shape;61;p14"/>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62" name="Google Shape;62;p14"/>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3" name="Google Shape;63;p14"/>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_2">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6" name="Google Shape;66;p15"/>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67" name="Google Shape;6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5"/>
          <p:cNvSpPr>
            <a:spLocks noGrp="1"/>
          </p:cNvSpPr>
          <p:nvPr>
            <p:ph type="pic" idx="2"/>
          </p:nvPr>
        </p:nvSpPr>
        <p:spPr>
          <a:xfrm>
            <a:off x="642700" y="632300"/>
            <a:ext cx="2615100" cy="3918900"/>
          </a:xfrm>
          <a:prstGeom prst="roundRect">
            <a:avLst>
              <a:gd name="adj" fmla="val 16667"/>
            </a:avLst>
          </a:prstGeom>
          <a:noFill/>
          <a:ln>
            <a:noFill/>
          </a:ln>
        </p:spPr>
      </p:sp>
      <p:sp>
        <p:nvSpPr>
          <p:cNvPr id="69" name="Google Shape;69;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0" name="Google Shape;70;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71" name="Google Shape;71;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73"/>
        <p:cNvGrpSpPr/>
        <p:nvPr/>
      </p:nvGrpSpPr>
      <p:grpSpPr>
        <a:xfrm>
          <a:off x="0" y="0"/>
          <a:ext cx="0" cy="0"/>
          <a:chOff x="0" y="0"/>
          <a:chExt cx="0" cy="0"/>
        </a:xfrm>
      </p:grpSpPr>
      <p:sp>
        <p:nvSpPr>
          <p:cNvPr id="74" name="Google Shape;74;p16"/>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6"/>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76" name="Google Shape;76;p16"/>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6"/>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6"/>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79" name="Google Shape;79;p16"/>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80" name="Google Shape;80;p16"/>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81" name="Google Shape;81;p16"/>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82" name="Google Shape;82;p16"/>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83" name="Google Shape;83;p16"/>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84"/>
        <p:cNvGrpSpPr/>
        <p:nvPr/>
      </p:nvGrpSpPr>
      <p:grpSpPr>
        <a:xfrm>
          <a:off x="0" y="0"/>
          <a:ext cx="0" cy="0"/>
          <a:chOff x="0" y="0"/>
          <a:chExt cx="0" cy="0"/>
        </a:xfrm>
      </p:grpSpPr>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7"/>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7" name="Google Shape;87;p17"/>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88" name="Google Shape;88;p17"/>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89" name="Google Shape;89;p17"/>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90" name="Google Shape;90;p17"/>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91" name="Google Shape;91;p17"/>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92" name="Google Shape;92;p17"/>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93" name="Google Shape;93;p17"/>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94" name="Google Shape;94;p17"/>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95"/>
        <p:cNvGrpSpPr/>
        <p:nvPr/>
      </p:nvGrpSpPr>
      <p:grpSpPr>
        <a:xfrm>
          <a:off x="0" y="0"/>
          <a:ext cx="0" cy="0"/>
          <a:chOff x="0" y="0"/>
          <a:chExt cx="0" cy="0"/>
        </a:xfrm>
      </p:grpSpPr>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98" name="Google Shape;98;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Title_Body_1">
  <p:cSld name="TITLE_1_1">
    <p:spTree>
      <p:nvGrpSpPr>
        <p:cNvPr id="1" name="Shape 99"/>
        <p:cNvGrpSpPr/>
        <p:nvPr/>
      </p:nvGrpSpPr>
      <p:grpSpPr>
        <a:xfrm>
          <a:off x="0" y="0"/>
          <a:ext cx="0" cy="0"/>
          <a:chOff x="0" y="0"/>
          <a:chExt cx="0" cy="0"/>
        </a:xfrm>
      </p:grpSpPr>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 name="Google Shape;101;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2" name="Google Shape;102;p19"/>
          <p:cNvSpPr>
            <a:spLocks noGrp="1"/>
          </p:cNvSpPr>
          <p:nvPr>
            <p:ph type="pic" idx="2"/>
          </p:nvPr>
        </p:nvSpPr>
        <p:spPr>
          <a:xfrm>
            <a:off x="5843075" y="632300"/>
            <a:ext cx="2615100" cy="3918900"/>
          </a:xfrm>
          <a:prstGeom prst="roundRect">
            <a:avLst>
              <a:gd name="adj" fmla="val 16667"/>
            </a:avLst>
          </a:prstGeom>
          <a:noFill/>
          <a:ln>
            <a:noFill/>
          </a:ln>
        </p:spPr>
      </p:sp>
      <p:sp>
        <p:nvSpPr>
          <p:cNvPr id="103" name="Google Shape;103;p19"/>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104" name="Google Shape;104;p19"/>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105" name="Google Shape;105;p19"/>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21675" y="2208300"/>
            <a:ext cx="7002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Flocking behavior based on Opinion Dynamics: Hegselmann and Krause Model</a:t>
            </a:r>
            <a:endParaRPr b="1" dirty="0"/>
          </a:p>
        </p:txBody>
      </p:sp>
      <p:sp>
        <p:nvSpPr>
          <p:cNvPr id="111" name="Google Shape;111;p20"/>
          <p:cNvSpPr txBox="1"/>
          <p:nvPr/>
        </p:nvSpPr>
        <p:spPr>
          <a:xfrm>
            <a:off x="411125" y="3964975"/>
            <a:ext cx="4604400" cy="10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By: Manas Tripathi</a:t>
            </a:r>
            <a:endParaRPr dirty="0">
              <a:solidFill>
                <a:schemeClr val="lt2"/>
              </a:solidFill>
            </a:endParaRPr>
          </a:p>
          <a:p>
            <a:pPr marL="0" lvl="0" indent="0" algn="l" rtl="0">
              <a:spcBef>
                <a:spcPts val="0"/>
              </a:spcBef>
              <a:spcAft>
                <a:spcPts val="0"/>
              </a:spcAft>
              <a:buNone/>
            </a:pPr>
            <a:r>
              <a:rPr lang="en" dirty="0">
                <a:solidFill>
                  <a:schemeClr val="lt2"/>
                </a:solidFill>
              </a:rPr>
              <a:t>Under the Supervision of: Dr. Muneendra Ojha</a:t>
            </a:r>
            <a:endParaRPr dirty="0">
              <a:solidFill>
                <a:schemeClr val="lt2"/>
              </a:solidFill>
            </a:endParaRPr>
          </a:p>
          <a:p>
            <a:pPr marL="0" lvl="0" indent="0" algn="l" rtl="0">
              <a:spcBef>
                <a:spcPts val="0"/>
              </a:spcBef>
              <a:spcAft>
                <a:spcPts val="0"/>
              </a:spcAft>
              <a:buNone/>
            </a:pPr>
            <a:r>
              <a:rPr lang="en" dirty="0">
                <a:solidFill>
                  <a:schemeClr val="lt2"/>
                </a:solidFill>
              </a:rPr>
              <a:t>AIMS Lab, IIIT- Allahabad</a:t>
            </a:r>
            <a:endParaRPr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632175" y="88407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Results</a:t>
            </a:r>
            <a:endParaRPr sz="2400" b="1"/>
          </a:p>
        </p:txBody>
      </p:sp>
      <p:sp>
        <p:nvSpPr>
          <p:cNvPr id="167" name="Google Shape;167;p29"/>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a:t>The results highlight the emergence of collective patterns and the convergence of opinions among agents. The following observations were made during the simulation:</a:t>
            </a:r>
            <a:endParaRPr sz="1200"/>
          </a:p>
          <a:p>
            <a:pPr marL="457200" lvl="0" indent="-304800" algn="l" rtl="0">
              <a:lnSpc>
                <a:spcPct val="150000"/>
              </a:lnSpc>
              <a:spcBef>
                <a:spcPts val="1200"/>
              </a:spcBef>
              <a:spcAft>
                <a:spcPts val="0"/>
              </a:spcAft>
              <a:buSzPts val="1200"/>
              <a:buAutoNum type="arabicPeriod"/>
            </a:pPr>
            <a:r>
              <a:rPr lang="en" sz="1200" b="1"/>
              <a:t>Flocking Behaviour:-</a:t>
            </a:r>
            <a:r>
              <a:rPr lang="en" sz="1200"/>
              <a:t> The agents exhibited flocking behavior, characterized by alignment, cohesion, and separation. They demonstrated the tendency to move towards the center of the flock, align their velocities with neighboring agents, and maintain a minimum separation distance.</a:t>
            </a:r>
            <a:endParaRPr sz="1200"/>
          </a:p>
          <a:p>
            <a:pPr marL="457200" lvl="0" indent="-304800" algn="l" rtl="0">
              <a:lnSpc>
                <a:spcPct val="150000"/>
              </a:lnSpc>
              <a:spcBef>
                <a:spcPts val="0"/>
              </a:spcBef>
              <a:spcAft>
                <a:spcPts val="0"/>
              </a:spcAft>
              <a:buSzPts val="1200"/>
              <a:buAutoNum type="arabicPeriod"/>
            </a:pPr>
            <a:r>
              <a:rPr lang="en" sz="1200" b="1"/>
              <a:t>Opinion Convergence:-</a:t>
            </a:r>
            <a:r>
              <a:rPr lang="en" sz="1200"/>
              <a:t> As agents interacted with their neighbors, their opinions gradually converged. Agents with similar opinions influenced each other, leading to opinion homogenization within the flock. </a:t>
            </a:r>
            <a:endParaRPr sz="1200"/>
          </a:p>
          <a:p>
            <a:pPr marL="457200" lvl="0" indent="0" algn="l" rtl="0">
              <a:spcBef>
                <a:spcPts val="1200"/>
              </a:spcBef>
              <a:spcAft>
                <a:spcPts val="0"/>
              </a:spcAft>
              <a:buNone/>
            </a:pPr>
            <a:endParaRPr sz="1200"/>
          </a:p>
          <a:p>
            <a:pPr marL="0" lvl="0" indent="0" algn="l" rtl="0">
              <a:spcBef>
                <a:spcPts val="1200"/>
              </a:spcBef>
              <a:spcAft>
                <a:spcPts val="1200"/>
              </a:spcAft>
              <a:buNone/>
            </a:pP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body" idx="1"/>
          </p:nvPr>
        </p:nvSpPr>
        <p:spPr>
          <a:xfrm>
            <a:off x="394650" y="612900"/>
            <a:ext cx="6548700" cy="39177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1200"/>
              </a:spcBef>
              <a:spcAft>
                <a:spcPts val="0"/>
              </a:spcAft>
              <a:buSzPts val="1200"/>
              <a:buAutoNum type="arabicPeriod" startAt="3"/>
            </a:pPr>
            <a:r>
              <a:rPr lang="en" sz="1200" b="1" dirty="0"/>
              <a:t>Impact of parameters:-</a:t>
            </a:r>
            <a:r>
              <a:rPr lang="en" sz="1200" dirty="0"/>
              <a:t> The simulation results showed that adjusting the parameters of the model had a significant impact on the dynamics of the system:</a:t>
            </a:r>
            <a:endParaRPr sz="1200" dirty="0"/>
          </a:p>
          <a:p>
            <a:pPr marL="457200" lvl="0" indent="0" algn="just" rtl="0">
              <a:lnSpc>
                <a:spcPct val="150000"/>
              </a:lnSpc>
              <a:spcBef>
                <a:spcPts val="1200"/>
              </a:spcBef>
              <a:spcAft>
                <a:spcPts val="0"/>
              </a:spcAft>
              <a:buNone/>
            </a:pPr>
            <a:endParaRPr sz="1200" dirty="0"/>
          </a:p>
          <a:p>
            <a:pPr marL="457200" lvl="0" indent="-304800" algn="just" rtl="0">
              <a:lnSpc>
                <a:spcPct val="150000"/>
              </a:lnSpc>
              <a:spcBef>
                <a:spcPts val="1200"/>
              </a:spcBef>
              <a:spcAft>
                <a:spcPts val="0"/>
              </a:spcAft>
              <a:buSzPts val="1200"/>
              <a:buChar char="●"/>
            </a:pPr>
            <a:r>
              <a:rPr lang="en" sz="1200" b="1" dirty="0"/>
              <a:t>Bounded Confidence:-</a:t>
            </a:r>
            <a:r>
              <a:rPr lang="en" sz="1200" dirty="0"/>
              <a:t> A lower threshold resulted in faster convergence, while a higher threshold allowed for more diverse opinions within the flock.</a:t>
            </a:r>
            <a:endParaRPr sz="1200" dirty="0"/>
          </a:p>
          <a:p>
            <a:pPr marL="914400" lvl="0" indent="0" algn="just" rtl="0">
              <a:lnSpc>
                <a:spcPct val="150000"/>
              </a:lnSpc>
              <a:spcBef>
                <a:spcPts val="1200"/>
              </a:spcBef>
              <a:spcAft>
                <a:spcPts val="0"/>
              </a:spcAft>
              <a:buNone/>
            </a:pPr>
            <a:endParaRPr sz="1200" dirty="0"/>
          </a:p>
          <a:p>
            <a:pPr marL="457200" lvl="0" indent="-304800" algn="just" rtl="0">
              <a:lnSpc>
                <a:spcPct val="150000"/>
              </a:lnSpc>
              <a:spcBef>
                <a:spcPts val="1200"/>
              </a:spcBef>
              <a:spcAft>
                <a:spcPts val="0"/>
              </a:spcAft>
              <a:buSzPts val="1200"/>
              <a:buChar char="●"/>
            </a:pPr>
            <a:r>
              <a:rPr lang="en" sz="1200" b="1" dirty="0"/>
              <a:t>Flocking Factors:-</a:t>
            </a:r>
            <a:r>
              <a:rPr lang="en" sz="1200" dirty="0"/>
              <a:t> The factors controlling flock centering, velocity matching, collision avoidance, and separation influenced the cohesion and movement of agents. Adjusting these factors led to variations in flock structure and collective motion patterns.</a:t>
            </a:r>
            <a:endParaRPr sz="1200" dirty="0"/>
          </a:p>
          <a:p>
            <a:pPr marL="914400" lvl="0" indent="0" algn="just" rtl="0">
              <a:lnSpc>
                <a:spcPct val="150000"/>
              </a:lnSpc>
              <a:spcBef>
                <a:spcPts val="1200"/>
              </a:spcBef>
              <a:spcAft>
                <a:spcPts val="0"/>
              </a:spcAft>
              <a:buNone/>
            </a:pPr>
            <a:endParaRPr sz="1200" dirty="0"/>
          </a:p>
          <a:p>
            <a:pPr marL="457200" lvl="0" indent="-304800" algn="just" rtl="0">
              <a:lnSpc>
                <a:spcPct val="150000"/>
              </a:lnSpc>
              <a:spcBef>
                <a:spcPts val="1200"/>
              </a:spcBef>
              <a:spcAft>
                <a:spcPts val="0"/>
              </a:spcAft>
              <a:buSzPts val="1200"/>
              <a:buChar char="●"/>
            </a:pPr>
            <a:r>
              <a:rPr lang="en" sz="1200" b="1" dirty="0"/>
              <a:t>Collision Avoidance:-</a:t>
            </a:r>
            <a:r>
              <a:rPr lang="en" sz="1200" dirty="0"/>
              <a:t> Increasing the strength of Collision avoidance led to a reduction in agent collisions with neighbors. </a:t>
            </a:r>
            <a:endParaRPr sz="1200" dirty="0"/>
          </a:p>
          <a:p>
            <a:pPr marL="914400" lvl="0" indent="0" algn="just" rtl="0">
              <a:lnSpc>
                <a:spcPct val="150000"/>
              </a:lnSpc>
              <a:spcBef>
                <a:spcPts val="1200"/>
              </a:spcBef>
              <a:spcAft>
                <a:spcPts val="0"/>
              </a:spcAft>
              <a:buNone/>
            </a:pPr>
            <a:endParaRPr sz="1200" dirty="0"/>
          </a:p>
          <a:p>
            <a:pPr marL="0" lvl="0" indent="0" algn="just" rtl="0">
              <a:lnSpc>
                <a:spcPct val="150000"/>
              </a:lnSpc>
              <a:spcBef>
                <a:spcPts val="1200"/>
              </a:spcBef>
              <a:spcAft>
                <a:spcPts val="1200"/>
              </a:spcAft>
              <a:buNone/>
            </a:pPr>
            <a:endParaRPr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4" name="TextBox 3">
            <a:extLst>
              <a:ext uri="{FF2B5EF4-FFF2-40B4-BE49-F238E27FC236}">
                <a16:creationId xmlns:a16="http://schemas.microsoft.com/office/drawing/2014/main" id="{FF75EE63-27FF-443E-58D5-5ECE0CD38F67}"/>
              </a:ext>
            </a:extLst>
          </p:cNvPr>
          <p:cNvSpPr txBox="1"/>
          <p:nvPr/>
        </p:nvSpPr>
        <p:spPr>
          <a:xfrm>
            <a:off x="673768" y="312822"/>
            <a:ext cx="2598821" cy="461665"/>
          </a:xfrm>
          <a:prstGeom prst="rect">
            <a:avLst/>
          </a:prstGeom>
          <a:noFill/>
        </p:spPr>
        <p:txBody>
          <a:bodyPr wrap="square" rtlCol="0">
            <a:spAutoFit/>
          </a:bodyPr>
          <a:lstStyle/>
          <a:p>
            <a:r>
              <a:rPr lang="en-US" sz="2400" b="1" dirty="0">
                <a:solidFill>
                  <a:schemeClr val="tx1"/>
                </a:solidFill>
              </a:rPr>
              <a:t>Output</a:t>
            </a:r>
          </a:p>
        </p:txBody>
      </p:sp>
      <p:pic>
        <p:nvPicPr>
          <p:cNvPr id="5" name="Screen Recording 2023-07-19 at 12.38.41 PM.mov">
            <a:hlinkClick r:id="" action="ppaction://media"/>
            <a:extLst>
              <a:ext uri="{FF2B5EF4-FFF2-40B4-BE49-F238E27FC236}">
                <a16:creationId xmlns:a16="http://schemas.microsoft.com/office/drawing/2014/main" id="{95493B4D-DD58-A0D6-2DF5-418D78D3D0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7274" y="886781"/>
            <a:ext cx="6649451" cy="4155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Conclusion</a:t>
            </a:r>
            <a:endParaRPr sz="2400" b="1"/>
          </a:p>
        </p:txBody>
      </p:sp>
      <p:sp>
        <p:nvSpPr>
          <p:cNvPr id="183" name="Google Shape;183;p32"/>
          <p:cNvSpPr txBox="1">
            <a:spLocks noGrp="1"/>
          </p:cNvSpPr>
          <p:nvPr>
            <p:ph type="body" idx="1"/>
          </p:nvPr>
        </p:nvSpPr>
        <p:spPr>
          <a:xfrm>
            <a:off x="397756" y="1717350"/>
            <a:ext cx="6457200" cy="2652300"/>
          </a:xfrm>
          <a:prstGeom prst="rect">
            <a:avLst/>
          </a:prstGeom>
        </p:spPr>
        <p:txBody>
          <a:bodyPr spcFirstLastPara="1" wrap="square" lIns="91425" tIns="91425" rIns="91425" bIns="91425" anchor="t" anchorCtr="0">
            <a:normAutofit/>
          </a:bodyPr>
          <a:lstStyle/>
          <a:p>
            <a:pPr marL="457200" lvl="0" indent="-228600" algn="just" rtl="0">
              <a:spcBef>
                <a:spcPts val="1200"/>
              </a:spcBef>
              <a:spcAft>
                <a:spcPts val="0"/>
              </a:spcAft>
              <a:buClr>
                <a:schemeClr val="lt2"/>
              </a:buClr>
              <a:buSzPts val="1200"/>
              <a:buFont typeface="Wingdings" pitchFamily="2" charset="2"/>
              <a:buChar char="v"/>
            </a:pPr>
            <a:r>
              <a:rPr lang="en" sz="1200" dirty="0"/>
              <a:t>Through the simulation, we observed that agents tended to align their opinions when they had similar viewpoints within a bounded confidence threshold. </a:t>
            </a:r>
          </a:p>
          <a:p>
            <a:pPr marL="457200" lvl="0" indent="-228600" algn="just" rtl="0">
              <a:spcBef>
                <a:spcPts val="1200"/>
              </a:spcBef>
              <a:spcAft>
                <a:spcPts val="0"/>
              </a:spcAft>
              <a:buClr>
                <a:schemeClr val="lt2"/>
              </a:buClr>
              <a:buSzPts val="1200"/>
              <a:buFont typeface="Wingdings" pitchFamily="2" charset="2"/>
              <a:buChar char="v"/>
            </a:pPr>
            <a:r>
              <a:rPr lang="en" sz="1200" dirty="0"/>
              <a:t>The model also demonstrated the importance of social interactions, as agents adjusted their velocities and angles based on the behavior of their neighbors. </a:t>
            </a:r>
          </a:p>
          <a:p>
            <a:pPr marL="457200" lvl="0" indent="-228600" algn="just" rtl="0">
              <a:spcBef>
                <a:spcPts val="1200"/>
              </a:spcBef>
              <a:spcAft>
                <a:spcPts val="0"/>
              </a:spcAft>
              <a:buClr>
                <a:schemeClr val="lt2"/>
              </a:buClr>
              <a:buSzPts val="1200"/>
              <a:buFont typeface="Wingdings" pitchFamily="2" charset="2"/>
              <a:buChar char="v"/>
            </a:pPr>
            <a:r>
              <a:rPr lang="en" sz="1200" dirty="0"/>
              <a:t>The simulation results highlighted the complex dynamics of opinion formation and the interplay between individual behavior and collective outcomes. </a:t>
            </a:r>
          </a:p>
          <a:p>
            <a:pPr marL="457200" lvl="0" indent="-228600" algn="just" rtl="0">
              <a:spcBef>
                <a:spcPts val="1200"/>
              </a:spcBef>
              <a:spcAft>
                <a:spcPts val="0"/>
              </a:spcAft>
              <a:buClr>
                <a:schemeClr val="lt2"/>
              </a:buClr>
              <a:buSzPts val="1200"/>
              <a:buFont typeface="Wingdings" pitchFamily="2" charset="2"/>
              <a:buChar char="v"/>
            </a:pPr>
            <a:r>
              <a:rPr lang="en" sz="1200" dirty="0"/>
              <a:t>The model provided insights into consensus formation, polarization, and the impact of social influence on opinion dynamics.</a:t>
            </a:r>
            <a:endParaRPr sz="1200" dirty="0"/>
          </a:p>
          <a:p>
            <a:pPr marL="171450" lvl="0" indent="-171450" algn="just" rtl="0">
              <a:spcBef>
                <a:spcPts val="1200"/>
              </a:spcBef>
              <a:spcAft>
                <a:spcPts val="1200"/>
              </a:spcAft>
              <a:buFont typeface="Wingdings" pitchFamily="2" charset="2"/>
              <a:buChar char="v"/>
            </a:pP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t>References</a:t>
            </a:r>
            <a:endParaRPr sz="2200" b="1"/>
          </a:p>
        </p:txBody>
      </p:sp>
      <p:sp>
        <p:nvSpPr>
          <p:cNvPr id="189" name="Google Shape;189;p33"/>
          <p:cNvSpPr txBox="1">
            <a:spLocks noGrp="1"/>
          </p:cNvSpPr>
          <p:nvPr>
            <p:ph type="body" idx="1"/>
          </p:nvPr>
        </p:nvSpPr>
        <p:spPr>
          <a:xfrm>
            <a:off x="495075" y="1570575"/>
            <a:ext cx="6338400" cy="2652300"/>
          </a:xfrm>
          <a:prstGeom prst="rect">
            <a:avLst/>
          </a:prstGeom>
        </p:spPr>
        <p:txBody>
          <a:bodyPr spcFirstLastPara="1" wrap="square" lIns="91425" tIns="91425" rIns="91425" bIns="91425" anchor="t" anchorCtr="0">
            <a:noAutofit/>
          </a:bodyPr>
          <a:lstStyle/>
          <a:p>
            <a:pPr marL="457200" lvl="0" indent="-300037" algn="just" rtl="0">
              <a:lnSpc>
                <a:spcPct val="115000"/>
              </a:lnSpc>
              <a:spcBef>
                <a:spcPts val="1200"/>
              </a:spcBef>
              <a:spcAft>
                <a:spcPts val="0"/>
              </a:spcAft>
              <a:buSzPts val="1125"/>
              <a:buAutoNum type="arabicPeriod"/>
            </a:pPr>
            <a:r>
              <a:rPr lang="en" sz="1125" dirty="0"/>
              <a:t>Hegselmann, R., &amp; Krause, U. (2002). Opinion dynamics and bounded confidence models, analysis, and simulation. </a:t>
            </a:r>
            <a:r>
              <a:rPr lang="en" sz="1125" i="1" dirty="0"/>
              <a:t>Journal of Artificial Societies and Social Simulation</a:t>
            </a:r>
            <a:r>
              <a:rPr lang="en" sz="1125" dirty="0"/>
              <a:t>, 5(3), 2.</a:t>
            </a:r>
            <a:endParaRPr sz="1125" dirty="0"/>
          </a:p>
          <a:p>
            <a:pPr marL="457200" lvl="0" indent="-300037" algn="just" rtl="0">
              <a:lnSpc>
                <a:spcPct val="115000"/>
              </a:lnSpc>
              <a:spcBef>
                <a:spcPts val="0"/>
              </a:spcBef>
              <a:spcAft>
                <a:spcPts val="0"/>
              </a:spcAft>
              <a:buSzPts val="1125"/>
              <a:buAutoNum type="arabicPeriod"/>
            </a:pPr>
            <a:r>
              <a:rPr lang="en" sz="1125" dirty="0" err="1"/>
              <a:t>Shusong</a:t>
            </a:r>
            <a:r>
              <a:rPr lang="en" sz="1125" dirty="0"/>
              <a:t> LI, &amp; </a:t>
            </a:r>
            <a:r>
              <a:rPr lang="en" sz="1125" dirty="0" err="1"/>
              <a:t>Shiyong</a:t>
            </a:r>
            <a:r>
              <a:rPr lang="en" sz="1125" dirty="0"/>
              <a:t> ZHANG (2010). The Opinion Dynamics and Bounded Confidence Model on Flocking Movement World, 355-358</a:t>
            </a:r>
            <a:endParaRPr sz="1125" dirty="0"/>
          </a:p>
          <a:p>
            <a:pPr marL="457200" lvl="0" indent="-300037" algn="just" rtl="0">
              <a:lnSpc>
                <a:spcPct val="115000"/>
              </a:lnSpc>
              <a:spcBef>
                <a:spcPts val="0"/>
              </a:spcBef>
              <a:spcAft>
                <a:spcPts val="0"/>
              </a:spcAft>
              <a:buSzPts val="1125"/>
              <a:buAutoNum type="arabicPeriod"/>
            </a:pPr>
            <a:r>
              <a:rPr lang="en" sz="1125" dirty="0"/>
              <a:t>Reynolds, C. W. (1987). Flocks, herds, and schools: A distributed behavioral model. </a:t>
            </a:r>
            <a:r>
              <a:rPr lang="en" sz="1125" i="1" dirty="0"/>
              <a:t>ACM SIGGRAPH Computer Graphics</a:t>
            </a:r>
            <a:r>
              <a:rPr lang="en" sz="1125" dirty="0"/>
              <a:t>, 21(4), 25-34.</a:t>
            </a:r>
            <a:endParaRPr sz="1125" dirty="0"/>
          </a:p>
          <a:p>
            <a:pPr marL="457200" lvl="0" indent="-300037" algn="just" rtl="0">
              <a:lnSpc>
                <a:spcPct val="115000"/>
              </a:lnSpc>
              <a:spcBef>
                <a:spcPts val="0"/>
              </a:spcBef>
              <a:spcAft>
                <a:spcPts val="0"/>
              </a:spcAft>
              <a:buSzPts val="1125"/>
              <a:buAutoNum type="arabicPeriod"/>
            </a:pPr>
            <a:r>
              <a:rPr lang="en" sz="1125" dirty="0"/>
              <a:t>R. </a:t>
            </a:r>
            <a:r>
              <a:rPr lang="en" sz="1125" dirty="0" err="1"/>
              <a:t>Olfati</a:t>
            </a:r>
            <a:r>
              <a:rPr lang="en" sz="1125" dirty="0"/>
              <a:t>-Saber, “Flocking for multi-agent dynamic systems: algorithms and theory”, IEEE Trans. Automat. </a:t>
            </a:r>
            <a:r>
              <a:rPr lang="en" sz="1125" dirty="0" err="1"/>
              <a:t>Contr</a:t>
            </a:r>
            <a:r>
              <a:rPr lang="en" sz="1125" dirty="0"/>
              <a:t>, vol. 51, 2005.</a:t>
            </a:r>
            <a:endParaRPr sz="1125" dirty="0"/>
          </a:p>
          <a:p>
            <a:pPr marL="457200" lvl="0" indent="-300037" algn="just" rtl="0">
              <a:lnSpc>
                <a:spcPct val="115000"/>
              </a:lnSpc>
              <a:spcBef>
                <a:spcPts val="0"/>
              </a:spcBef>
              <a:spcAft>
                <a:spcPts val="0"/>
              </a:spcAft>
              <a:buSzPts val="1125"/>
              <a:buAutoNum type="arabicPeriod"/>
            </a:pPr>
            <a:r>
              <a:rPr lang="en" sz="1125" dirty="0" err="1"/>
              <a:t>J.Lorenz</a:t>
            </a:r>
            <a:r>
              <a:rPr lang="en" sz="1125" dirty="0"/>
              <a:t>, “Consensus strikes back in the Hegselmann-Krause Model of continuous opinion dynamics under bounded confidence”, Journal of Artificial Societies and Social Simulation, 9(1), 2006.</a:t>
            </a:r>
            <a:endParaRPr sz="1125" dirty="0"/>
          </a:p>
          <a:p>
            <a:pPr marL="457200" lvl="0" indent="-300037" algn="just" rtl="0">
              <a:lnSpc>
                <a:spcPct val="115000"/>
              </a:lnSpc>
              <a:spcBef>
                <a:spcPts val="0"/>
              </a:spcBef>
              <a:spcAft>
                <a:spcPts val="0"/>
              </a:spcAft>
              <a:buSzPts val="1125"/>
              <a:buAutoNum type="arabicPeriod"/>
            </a:pPr>
            <a:r>
              <a:rPr lang="en" sz="1125" dirty="0" err="1"/>
              <a:t>D.Ramirez</a:t>
            </a:r>
            <a:r>
              <a:rPr lang="en" sz="1125" dirty="0"/>
              <a:t>-Cano and J. Pitt, “Follow the leader: profiling agents in an opinion formation model of dynamic confidence and individual mindsets”, Proceedings of the IEEE/WIC/ACM International Conference on Intelligent Agent Technology. Hong Kong, China, 2006.</a:t>
            </a:r>
            <a:endParaRPr sz="1125" dirty="0"/>
          </a:p>
          <a:p>
            <a:pPr marL="0" lvl="0" indent="0" algn="just" rtl="0">
              <a:lnSpc>
                <a:spcPct val="115000"/>
              </a:lnSpc>
              <a:spcBef>
                <a:spcPts val="1200"/>
              </a:spcBef>
              <a:spcAft>
                <a:spcPts val="1200"/>
              </a:spcAft>
              <a:buNone/>
            </a:pPr>
            <a:endParaRPr sz="140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318150" y="31617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Index</a:t>
            </a:r>
            <a:endParaRPr sz="2400" b="1"/>
          </a:p>
        </p:txBody>
      </p:sp>
      <p:sp>
        <p:nvSpPr>
          <p:cNvPr id="117" name="Google Shape;117;p21"/>
          <p:cNvSpPr txBox="1">
            <a:spLocks noGrp="1"/>
          </p:cNvSpPr>
          <p:nvPr>
            <p:ph type="body" idx="1"/>
          </p:nvPr>
        </p:nvSpPr>
        <p:spPr>
          <a:xfrm>
            <a:off x="632175" y="1233350"/>
            <a:ext cx="6174000" cy="42207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dirty="0"/>
              <a:t>Introduction</a:t>
            </a:r>
            <a:endParaRPr dirty="0"/>
          </a:p>
          <a:p>
            <a:pPr marL="914400" lvl="0" indent="-311150" algn="l" rtl="0">
              <a:lnSpc>
                <a:spcPct val="200000"/>
              </a:lnSpc>
              <a:spcBef>
                <a:spcPts val="0"/>
              </a:spcBef>
              <a:spcAft>
                <a:spcPts val="0"/>
              </a:spcAft>
              <a:buSzPts val="1300"/>
              <a:buChar char="➔"/>
            </a:pPr>
            <a:r>
              <a:rPr lang="en" dirty="0"/>
              <a:t>Flocking Behavior</a:t>
            </a:r>
            <a:endParaRPr dirty="0"/>
          </a:p>
          <a:p>
            <a:pPr marL="914400" lvl="0" indent="-311150" algn="l" rtl="0">
              <a:lnSpc>
                <a:spcPct val="200000"/>
              </a:lnSpc>
              <a:spcBef>
                <a:spcPts val="0"/>
              </a:spcBef>
              <a:spcAft>
                <a:spcPts val="0"/>
              </a:spcAft>
              <a:buSzPts val="1300"/>
              <a:buChar char="➔"/>
            </a:pPr>
            <a:r>
              <a:rPr lang="en" dirty="0"/>
              <a:t>Flocking Rules</a:t>
            </a:r>
            <a:endParaRPr dirty="0"/>
          </a:p>
          <a:p>
            <a:pPr marL="914400" lvl="0" indent="-311150" algn="l" rtl="0">
              <a:lnSpc>
                <a:spcPct val="200000"/>
              </a:lnSpc>
              <a:spcBef>
                <a:spcPts val="0"/>
              </a:spcBef>
              <a:spcAft>
                <a:spcPts val="0"/>
              </a:spcAft>
              <a:buSzPts val="1300"/>
              <a:buChar char="➔"/>
            </a:pPr>
            <a:r>
              <a:rPr lang="en" dirty="0"/>
              <a:t>Hegselmann and Krause Model</a:t>
            </a:r>
            <a:endParaRPr dirty="0"/>
          </a:p>
          <a:p>
            <a:pPr marL="914400" lvl="0" indent="-311150" algn="l" rtl="0">
              <a:lnSpc>
                <a:spcPct val="200000"/>
              </a:lnSpc>
              <a:spcBef>
                <a:spcPts val="0"/>
              </a:spcBef>
              <a:spcAft>
                <a:spcPts val="0"/>
              </a:spcAft>
              <a:buSzPts val="1300"/>
              <a:buChar char="➔"/>
            </a:pPr>
            <a:r>
              <a:rPr lang="en" dirty="0"/>
              <a:t>Problem Statement</a:t>
            </a:r>
            <a:endParaRPr dirty="0"/>
          </a:p>
          <a:p>
            <a:pPr marL="457200" lvl="0" indent="-311150" algn="l" rtl="0">
              <a:lnSpc>
                <a:spcPct val="200000"/>
              </a:lnSpc>
              <a:spcBef>
                <a:spcPts val="0"/>
              </a:spcBef>
              <a:spcAft>
                <a:spcPts val="0"/>
              </a:spcAft>
              <a:buSzPts val="1300"/>
              <a:buChar char="❖"/>
            </a:pPr>
            <a:r>
              <a:rPr lang="en" dirty="0"/>
              <a:t>Implementation</a:t>
            </a:r>
            <a:endParaRPr dirty="0"/>
          </a:p>
          <a:p>
            <a:pPr marL="457200" lvl="0" indent="-311150" algn="l" rtl="0">
              <a:lnSpc>
                <a:spcPct val="200000"/>
              </a:lnSpc>
              <a:spcBef>
                <a:spcPts val="0"/>
              </a:spcBef>
              <a:spcAft>
                <a:spcPts val="0"/>
              </a:spcAft>
              <a:buSzPts val="1300"/>
              <a:buChar char="❖"/>
            </a:pPr>
            <a:r>
              <a:rPr lang="en" dirty="0"/>
              <a:t>Results</a:t>
            </a:r>
            <a:endParaRPr dirty="0"/>
          </a:p>
          <a:p>
            <a:pPr marL="457200" lvl="0" indent="-311150" algn="l" rtl="0">
              <a:lnSpc>
                <a:spcPct val="200000"/>
              </a:lnSpc>
              <a:spcBef>
                <a:spcPts val="0"/>
              </a:spcBef>
              <a:spcAft>
                <a:spcPts val="0"/>
              </a:spcAft>
              <a:buSzPts val="1300"/>
              <a:buChar char="❖"/>
            </a:pPr>
            <a:r>
              <a:rPr lang="en" dirty="0"/>
              <a:t>Conclusion</a:t>
            </a:r>
            <a:endParaRPr dirty="0"/>
          </a:p>
          <a:p>
            <a:pPr marL="457200" lvl="0" indent="-311150" algn="l" rtl="0">
              <a:lnSpc>
                <a:spcPct val="200000"/>
              </a:lnSpc>
              <a:spcBef>
                <a:spcPts val="0"/>
              </a:spcBef>
              <a:spcAft>
                <a:spcPts val="0"/>
              </a:spcAft>
              <a:buSzPts val="1300"/>
              <a:buChar char="❖"/>
            </a:pPr>
            <a:r>
              <a:rPr lang="en" dirty="0"/>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57200" y="99740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Introduction</a:t>
            </a:r>
            <a:endParaRPr b="1"/>
          </a:p>
        </p:txBody>
      </p:sp>
      <p:sp>
        <p:nvSpPr>
          <p:cNvPr id="123" name="Google Shape;123;p22"/>
          <p:cNvSpPr txBox="1"/>
          <p:nvPr/>
        </p:nvSpPr>
        <p:spPr>
          <a:xfrm>
            <a:off x="457200" y="1820225"/>
            <a:ext cx="8116200" cy="3040800"/>
          </a:xfrm>
          <a:prstGeom prst="rect">
            <a:avLst/>
          </a:prstGeom>
          <a:noFill/>
          <a:ln>
            <a:noFill/>
          </a:ln>
        </p:spPr>
        <p:txBody>
          <a:bodyPr spcFirstLastPara="1" wrap="square" lIns="91425" tIns="91425" rIns="91425" bIns="91425" anchor="t" anchorCtr="0">
            <a:noAutofit/>
          </a:bodyPr>
          <a:lstStyle/>
          <a:p>
            <a:pPr marL="457200" lvl="0" indent="-311150" algn="just" rtl="0">
              <a:lnSpc>
                <a:spcPct val="200000"/>
              </a:lnSpc>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Opinion dynamics is a field of study that deals with how opinions and beliefs evolve and spread among individuals or agents in a social network or system. </a:t>
            </a:r>
            <a:endParaRPr sz="1300">
              <a:solidFill>
                <a:schemeClr val="lt2"/>
              </a:solidFill>
              <a:latin typeface="Roboto"/>
              <a:ea typeface="Roboto"/>
              <a:cs typeface="Roboto"/>
              <a:sym typeface="Roboto"/>
            </a:endParaRPr>
          </a:p>
          <a:p>
            <a:pPr marL="457200" lvl="0" indent="-311150" algn="just" rtl="0">
              <a:lnSpc>
                <a:spcPct val="200000"/>
              </a:lnSpc>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It explores the mechanisms and rules governing how individuals influence each other and how their opinions change over time based on interactions and exchanges of information.</a:t>
            </a:r>
            <a:endParaRPr sz="1300">
              <a:solidFill>
                <a:schemeClr val="lt2"/>
              </a:solidFill>
              <a:latin typeface="Roboto"/>
              <a:ea typeface="Roboto"/>
              <a:cs typeface="Roboto"/>
              <a:sym typeface="Roboto"/>
            </a:endParaRPr>
          </a:p>
          <a:p>
            <a:pPr marL="457200" lvl="0" indent="-311150" algn="just" rtl="0">
              <a:lnSpc>
                <a:spcPct val="200000"/>
              </a:lnSpc>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Opinion dynamics models are often used to understand collective decision-making processes, social influence, and consensus formation in various contexts, such as in social networks, political systems, cultural phenomena, and more.</a:t>
            </a:r>
            <a:endParaRPr sz="17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84300" y="997400"/>
            <a:ext cx="83754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dirty="0"/>
              <a:t>Flocking Behavior</a:t>
            </a:r>
            <a:endParaRPr b="1" dirty="0"/>
          </a:p>
        </p:txBody>
      </p:sp>
      <p:sp>
        <p:nvSpPr>
          <p:cNvPr id="129" name="Google Shape;129;p23"/>
          <p:cNvSpPr txBox="1"/>
          <p:nvPr/>
        </p:nvSpPr>
        <p:spPr>
          <a:xfrm>
            <a:off x="457200" y="1597825"/>
            <a:ext cx="8405100" cy="30837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Flocking is a mesmerizing form of collective behavior exhibited by various natural and artificial systems, such as birds, fish, insects, and even autonomous drones. </a:t>
            </a:r>
            <a:endParaRPr>
              <a:solidFill>
                <a:schemeClr val="lt2"/>
              </a:solidFill>
              <a:latin typeface="Roboto"/>
              <a:ea typeface="Roboto"/>
              <a:cs typeface="Roboto"/>
              <a:sym typeface="Roboto"/>
            </a:endParaRPr>
          </a:p>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In a flock, large numbers of agents interact with one another, resulting in cohesive and coordinated group movement. </a:t>
            </a:r>
            <a:endParaRPr>
              <a:solidFill>
                <a:schemeClr val="lt2"/>
              </a:solidFill>
              <a:latin typeface="Roboto"/>
              <a:ea typeface="Roboto"/>
              <a:cs typeface="Roboto"/>
              <a:sym typeface="Roboto"/>
            </a:endParaRPr>
          </a:p>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This emergent behavior arises from simple local interactions between individual agents, without any centralized control or leader.</a:t>
            </a:r>
            <a:endParaRPr>
              <a:solidFill>
                <a:schemeClr val="lt2"/>
              </a:solidFill>
              <a:latin typeface="Roboto"/>
              <a:ea typeface="Roboto"/>
              <a:cs typeface="Roboto"/>
              <a:sym typeface="Roboto"/>
            </a:endParaRPr>
          </a:p>
          <a:p>
            <a:pPr marL="0" lvl="0" indent="0" algn="just" rtl="0">
              <a:lnSpc>
                <a:spcPct val="115000"/>
              </a:lnSpc>
              <a:spcBef>
                <a:spcPts val="0"/>
              </a:spcBef>
              <a:spcAft>
                <a:spcPts val="0"/>
              </a:spcAft>
              <a:buNone/>
            </a:pPr>
            <a:endParaRPr>
              <a:solidFill>
                <a:schemeClr val="lt2"/>
              </a:solidFill>
              <a:latin typeface="Roboto"/>
              <a:ea typeface="Roboto"/>
              <a:cs typeface="Roboto"/>
              <a:sym typeface="Roboto"/>
            </a:endParaRPr>
          </a:p>
          <a:p>
            <a:pPr marL="0" lvl="0" indent="0" algn="just" rtl="0">
              <a:lnSpc>
                <a:spcPct val="115000"/>
              </a:lnSpc>
              <a:spcBef>
                <a:spcPts val="1500"/>
              </a:spcBef>
              <a:spcAft>
                <a:spcPts val="0"/>
              </a:spcAft>
              <a:buNone/>
            </a:pPr>
            <a:r>
              <a:rPr lang="en">
                <a:solidFill>
                  <a:schemeClr val="lt2"/>
                </a:solidFill>
                <a:latin typeface="Roboto"/>
                <a:ea typeface="Roboto"/>
                <a:cs typeface="Roboto"/>
                <a:sym typeface="Roboto"/>
              </a:rPr>
              <a:t>Key Characteristics of Flocking:</a:t>
            </a:r>
            <a:endParaRPr>
              <a:solidFill>
                <a:schemeClr val="lt2"/>
              </a:solidFill>
              <a:latin typeface="Roboto"/>
              <a:ea typeface="Roboto"/>
              <a:cs typeface="Roboto"/>
              <a:sym typeface="Roboto"/>
            </a:endParaRPr>
          </a:p>
          <a:p>
            <a:pPr marL="457200" lvl="0" indent="-317500" algn="just" rtl="0">
              <a:lnSpc>
                <a:spcPct val="115000"/>
              </a:lnSpc>
              <a:spcBef>
                <a:spcPts val="1500"/>
              </a:spcBef>
              <a:spcAft>
                <a:spcPts val="0"/>
              </a:spcAft>
              <a:buClr>
                <a:schemeClr val="lt2"/>
              </a:buClr>
              <a:buSzPts val="1400"/>
              <a:buFont typeface="Roboto"/>
              <a:buChar char="●"/>
            </a:pPr>
            <a:r>
              <a:rPr lang="en">
                <a:solidFill>
                  <a:schemeClr val="lt2"/>
                </a:solidFill>
                <a:latin typeface="Roboto"/>
                <a:ea typeface="Roboto"/>
                <a:cs typeface="Roboto"/>
                <a:sym typeface="Roboto"/>
              </a:rPr>
              <a:t>Self-Organization</a:t>
            </a:r>
            <a:endParaRPr>
              <a:solidFill>
                <a:schemeClr val="lt2"/>
              </a:solidFill>
              <a:latin typeface="Roboto"/>
              <a:ea typeface="Roboto"/>
              <a:cs typeface="Roboto"/>
              <a:sym typeface="Roboto"/>
            </a:endParaRPr>
          </a:p>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Adaptability</a:t>
            </a:r>
            <a:endParaRPr>
              <a:solidFill>
                <a:schemeClr val="lt2"/>
              </a:solidFill>
              <a:latin typeface="Roboto"/>
              <a:ea typeface="Roboto"/>
              <a:cs typeface="Roboto"/>
              <a:sym typeface="Roboto"/>
            </a:endParaRPr>
          </a:p>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Robustness</a:t>
            </a:r>
            <a:endParaRPr>
              <a:solidFill>
                <a:schemeClr val="lt2"/>
              </a:solidFill>
              <a:latin typeface="Roboto"/>
              <a:ea typeface="Roboto"/>
              <a:cs typeface="Roboto"/>
              <a:sym typeface="Roboto"/>
            </a:endParaRPr>
          </a:p>
          <a:p>
            <a:pPr marL="457200" lvl="0" indent="-317500" algn="just" rtl="0">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Decentralization</a:t>
            </a:r>
            <a:endParaRPr>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Flocking Rules</a:t>
            </a:r>
            <a:endParaRPr b="1"/>
          </a:p>
        </p:txBody>
      </p:sp>
      <p:sp>
        <p:nvSpPr>
          <p:cNvPr id="135" name="Google Shape;135;p24"/>
          <p:cNvSpPr txBox="1">
            <a:spLocks noGrp="1"/>
          </p:cNvSpPr>
          <p:nvPr>
            <p:ph type="subTitle" idx="2"/>
          </p:nvPr>
        </p:nvSpPr>
        <p:spPr>
          <a:xfrm>
            <a:off x="1185925" y="1689575"/>
            <a:ext cx="3727200" cy="934800"/>
          </a:xfrm>
          <a:prstGeom prst="rect">
            <a:avLst/>
          </a:prstGeom>
        </p:spPr>
        <p:txBody>
          <a:bodyPr spcFirstLastPara="1" wrap="square" lIns="91425" tIns="91425" rIns="91425" bIns="91425" anchor="t" anchorCtr="0">
            <a:noAutofit/>
          </a:bodyPr>
          <a:lstStyle/>
          <a:p>
            <a:pPr marL="0" lvl="0" indent="0" algn="just" rtl="0">
              <a:lnSpc>
                <a:spcPct val="110000"/>
              </a:lnSpc>
              <a:spcBef>
                <a:spcPts val="0"/>
              </a:spcBef>
              <a:spcAft>
                <a:spcPts val="1200"/>
              </a:spcAft>
              <a:buNone/>
            </a:pPr>
            <a:r>
              <a:rPr lang="en" sz="1400" b="1">
                <a:latin typeface="Open Sans"/>
                <a:ea typeface="Open Sans"/>
                <a:cs typeface="Open Sans"/>
                <a:sym typeface="Open Sans"/>
              </a:rPr>
              <a:t>Flock Centering</a:t>
            </a:r>
            <a:r>
              <a:rPr lang="en" sz="1400" b="1">
                <a:latin typeface="Roboto"/>
                <a:ea typeface="Roboto"/>
                <a:cs typeface="Roboto"/>
                <a:sym typeface="Roboto"/>
              </a:rPr>
              <a:t>:</a:t>
            </a:r>
            <a:r>
              <a:rPr lang="en" sz="1400">
                <a:latin typeface="Roboto"/>
                <a:ea typeface="Roboto"/>
                <a:cs typeface="Roboto"/>
                <a:sym typeface="Roboto"/>
              </a:rPr>
              <a:t> Each agent attempts to stay close to its nearby flockmates, creating a sense of cohesion within the group.</a:t>
            </a:r>
            <a:endParaRPr sz="1000"/>
          </a:p>
        </p:txBody>
      </p:sp>
      <p:sp>
        <p:nvSpPr>
          <p:cNvPr id="136" name="Google Shape;136;p24"/>
          <p:cNvSpPr txBox="1">
            <a:spLocks noGrp="1"/>
          </p:cNvSpPr>
          <p:nvPr>
            <p:ph type="subTitle" idx="1"/>
          </p:nvPr>
        </p:nvSpPr>
        <p:spPr>
          <a:xfrm>
            <a:off x="1185925" y="2698025"/>
            <a:ext cx="3727200" cy="934800"/>
          </a:xfrm>
          <a:prstGeom prst="rect">
            <a:avLst/>
          </a:prstGeom>
        </p:spPr>
        <p:txBody>
          <a:bodyPr spcFirstLastPara="1" wrap="square" lIns="91425" tIns="91425" rIns="91425" bIns="91425" anchor="t" anchorCtr="0">
            <a:noAutofit/>
          </a:bodyPr>
          <a:lstStyle/>
          <a:p>
            <a:pPr marL="0" lvl="0" indent="0" algn="just" rtl="0">
              <a:spcBef>
                <a:spcPts val="1500"/>
              </a:spcBef>
              <a:spcAft>
                <a:spcPts val="0"/>
              </a:spcAft>
              <a:buNone/>
            </a:pPr>
            <a:r>
              <a:rPr lang="en" sz="1400" b="1">
                <a:latin typeface="Roboto"/>
                <a:ea typeface="Roboto"/>
                <a:cs typeface="Roboto"/>
                <a:sym typeface="Roboto"/>
              </a:rPr>
              <a:t>Collision Avoidance:</a:t>
            </a:r>
            <a:r>
              <a:rPr lang="en" sz="1400">
                <a:latin typeface="Roboto"/>
                <a:ea typeface="Roboto"/>
                <a:cs typeface="Roboto"/>
                <a:sym typeface="Roboto"/>
              </a:rPr>
              <a:t> Agents actively avoid collisions with other flockmates, ensuring that the flock maintains its shape and structure.</a:t>
            </a:r>
            <a:endParaRPr sz="1400">
              <a:latin typeface="Roboto"/>
              <a:ea typeface="Roboto"/>
              <a:cs typeface="Roboto"/>
              <a:sym typeface="Roboto"/>
            </a:endParaRPr>
          </a:p>
          <a:p>
            <a:pPr marL="0" lvl="0" indent="0" algn="just" rtl="0">
              <a:spcBef>
                <a:spcPts val="1500"/>
              </a:spcBef>
              <a:spcAft>
                <a:spcPts val="1200"/>
              </a:spcAft>
              <a:buNone/>
            </a:pPr>
            <a:endParaRPr sz="1400"/>
          </a:p>
        </p:txBody>
      </p:sp>
      <p:sp>
        <p:nvSpPr>
          <p:cNvPr id="137" name="Google Shape;137;p24"/>
          <p:cNvSpPr txBox="1">
            <a:spLocks noGrp="1"/>
          </p:cNvSpPr>
          <p:nvPr>
            <p:ph type="subTitle" idx="3"/>
          </p:nvPr>
        </p:nvSpPr>
        <p:spPr>
          <a:xfrm>
            <a:off x="1185925" y="3756950"/>
            <a:ext cx="3727200" cy="934800"/>
          </a:xfrm>
          <a:prstGeom prst="rect">
            <a:avLst/>
          </a:prstGeom>
        </p:spPr>
        <p:txBody>
          <a:bodyPr spcFirstLastPara="1" wrap="square" lIns="91425" tIns="91425" rIns="91425" bIns="91425" anchor="t" anchorCtr="0">
            <a:noAutofit/>
          </a:bodyPr>
          <a:lstStyle/>
          <a:p>
            <a:pPr marL="0" lvl="0" indent="0" algn="just" rtl="0">
              <a:spcBef>
                <a:spcPts val="1500"/>
              </a:spcBef>
              <a:spcAft>
                <a:spcPts val="0"/>
              </a:spcAft>
              <a:buNone/>
            </a:pPr>
            <a:r>
              <a:rPr lang="en" sz="1400" b="1">
                <a:latin typeface="Roboto"/>
                <a:ea typeface="Roboto"/>
                <a:cs typeface="Roboto"/>
                <a:sym typeface="Roboto"/>
              </a:rPr>
              <a:t>Velocity Matching:</a:t>
            </a:r>
            <a:r>
              <a:rPr lang="en" sz="1400">
                <a:latin typeface="Roboto"/>
                <a:ea typeface="Roboto"/>
                <a:cs typeface="Roboto"/>
                <a:sym typeface="Roboto"/>
              </a:rPr>
              <a:t> Agents try to match their velocity with that of their nearby flockmates, resulting in collective motion and coordination.</a:t>
            </a:r>
            <a:endParaRPr sz="1400">
              <a:latin typeface="Roboto"/>
              <a:ea typeface="Roboto"/>
              <a:cs typeface="Roboto"/>
              <a:sym typeface="Roboto"/>
            </a:endParaRPr>
          </a:p>
          <a:p>
            <a:pPr marL="0" lvl="0" indent="0" algn="just" rtl="0">
              <a:spcBef>
                <a:spcPts val="1500"/>
              </a:spcBef>
              <a:spcAft>
                <a:spcPts val="1200"/>
              </a:spcAft>
              <a:buNone/>
            </a:pP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idx="4294967295"/>
          </p:nvPr>
        </p:nvSpPr>
        <p:spPr>
          <a:xfrm>
            <a:off x="632175" y="389600"/>
            <a:ext cx="7679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Hegselmann and Krause Model</a:t>
            </a:r>
            <a:endParaRPr sz="2400" b="1" dirty="0"/>
          </a:p>
        </p:txBody>
      </p:sp>
      <p:sp>
        <p:nvSpPr>
          <p:cNvPr id="143" name="Google Shape;143;p25"/>
          <p:cNvSpPr txBox="1">
            <a:spLocks noGrp="1"/>
          </p:cNvSpPr>
          <p:nvPr>
            <p:ph type="body" idx="4294967295"/>
          </p:nvPr>
        </p:nvSpPr>
        <p:spPr>
          <a:xfrm>
            <a:off x="632175" y="1116500"/>
            <a:ext cx="6365400" cy="26523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SzPts val="1200"/>
              <a:buFont typeface="Roboto"/>
              <a:buChar char="❖"/>
            </a:pPr>
            <a:r>
              <a:rPr lang="en" sz="1200" dirty="0">
                <a:latin typeface="Roboto"/>
                <a:ea typeface="Roboto"/>
                <a:cs typeface="Roboto"/>
                <a:sym typeface="Roboto"/>
              </a:rPr>
              <a:t>The Hegselmann and Krause model is a computational framework used to study opinion dynamics in social systems.</a:t>
            </a:r>
            <a:endParaRPr sz="1200" dirty="0">
              <a:latin typeface="Roboto"/>
              <a:ea typeface="Roboto"/>
              <a:cs typeface="Roboto"/>
              <a:sym typeface="Roboto"/>
            </a:endParaRPr>
          </a:p>
          <a:p>
            <a:pPr marL="457200" lvl="0" indent="-304800" algn="just" rtl="0">
              <a:lnSpc>
                <a:spcPct val="150000"/>
              </a:lnSpc>
              <a:spcBef>
                <a:spcPts val="0"/>
              </a:spcBef>
              <a:spcAft>
                <a:spcPts val="0"/>
              </a:spcAft>
              <a:buSzPts val="1200"/>
              <a:buFont typeface="Roboto"/>
              <a:buChar char="❖"/>
            </a:pPr>
            <a:r>
              <a:rPr lang="en" sz="1200" dirty="0">
                <a:latin typeface="Roboto"/>
                <a:ea typeface="Roboto"/>
                <a:cs typeface="Roboto"/>
                <a:sym typeface="Roboto"/>
              </a:rPr>
              <a:t>It provides valuable insights into how opinions evolve and converge among a group of interacting agents. </a:t>
            </a:r>
            <a:endParaRPr sz="1200" dirty="0">
              <a:latin typeface="Roboto"/>
              <a:ea typeface="Roboto"/>
              <a:cs typeface="Roboto"/>
              <a:sym typeface="Roboto"/>
            </a:endParaRPr>
          </a:p>
          <a:p>
            <a:pPr marL="457200" lvl="0" indent="-304800" algn="just" rtl="0">
              <a:lnSpc>
                <a:spcPct val="150000"/>
              </a:lnSpc>
              <a:spcBef>
                <a:spcPts val="0"/>
              </a:spcBef>
              <a:spcAft>
                <a:spcPts val="0"/>
              </a:spcAft>
              <a:buSzPts val="1200"/>
              <a:buFont typeface="Roboto"/>
              <a:buChar char="❖"/>
            </a:pPr>
            <a:r>
              <a:rPr lang="en" sz="1200" dirty="0">
                <a:latin typeface="Roboto"/>
                <a:ea typeface="Roboto"/>
                <a:cs typeface="Roboto"/>
                <a:sym typeface="Roboto"/>
              </a:rPr>
              <a:t>The model is particularly useful for understanding collective decision-making processes and the formation of consensus in society.</a:t>
            </a:r>
            <a:endParaRPr sz="1200" dirty="0">
              <a:latin typeface="Roboto"/>
              <a:ea typeface="Roboto"/>
              <a:cs typeface="Roboto"/>
              <a:sym typeface="Roboto"/>
            </a:endParaRPr>
          </a:p>
          <a:p>
            <a:pPr marL="457200" lvl="0" indent="-304800" algn="just" rtl="0">
              <a:lnSpc>
                <a:spcPct val="150000"/>
              </a:lnSpc>
              <a:spcBef>
                <a:spcPts val="0"/>
              </a:spcBef>
              <a:spcAft>
                <a:spcPts val="0"/>
              </a:spcAft>
              <a:buSzPts val="1200"/>
              <a:buFont typeface="Roboto"/>
              <a:buChar char="❖"/>
            </a:pPr>
            <a:r>
              <a:rPr lang="en" sz="1200" dirty="0">
                <a:latin typeface="Roboto"/>
                <a:ea typeface="Roboto"/>
                <a:cs typeface="Roboto"/>
                <a:sym typeface="Roboto"/>
              </a:rPr>
              <a:t>Basic Assumptions:</a:t>
            </a:r>
            <a:endParaRPr sz="1200" dirty="0">
              <a:latin typeface="Roboto"/>
              <a:ea typeface="Roboto"/>
              <a:cs typeface="Roboto"/>
              <a:sym typeface="Roboto"/>
            </a:endParaRPr>
          </a:p>
          <a:p>
            <a:pPr marL="914400" lvl="0" indent="-304800" algn="just" rtl="0">
              <a:lnSpc>
                <a:spcPct val="150000"/>
              </a:lnSpc>
              <a:spcBef>
                <a:spcPts val="0"/>
              </a:spcBef>
              <a:spcAft>
                <a:spcPts val="0"/>
              </a:spcAft>
              <a:buSzPts val="1200"/>
              <a:buFont typeface="Roboto"/>
              <a:buChar char="●"/>
            </a:pPr>
            <a:r>
              <a:rPr lang="en" sz="1200" b="1" dirty="0">
                <a:latin typeface="Roboto"/>
                <a:ea typeface="Roboto"/>
                <a:cs typeface="Roboto"/>
                <a:sym typeface="Roboto"/>
              </a:rPr>
              <a:t>Interacting Agents:</a:t>
            </a:r>
            <a:r>
              <a:rPr lang="en" sz="1200" dirty="0">
                <a:latin typeface="Roboto"/>
                <a:ea typeface="Roboto"/>
                <a:cs typeface="Roboto"/>
                <a:sym typeface="Roboto"/>
              </a:rPr>
              <a:t> The model considers a population of agents, each holding an individual opinion on a specific topic.</a:t>
            </a:r>
            <a:endParaRPr sz="1200" dirty="0">
              <a:latin typeface="Roboto"/>
              <a:ea typeface="Roboto"/>
              <a:cs typeface="Roboto"/>
              <a:sym typeface="Roboto"/>
            </a:endParaRPr>
          </a:p>
          <a:p>
            <a:pPr marL="914400" lvl="0" indent="-304800" algn="just" rtl="0">
              <a:lnSpc>
                <a:spcPct val="150000"/>
              </a:lnSpc>
              <a:spcBef>
                <a:spcPts val="0"/>
              </a:spcBef>
              <a:spcAft>
                <a:spcPts val="0"/>
              </a:spcAft>
              <a:buSzPts val="1200"/>
              <a:buFont typeface="Roboto"/>
              <a:buChar char="●"/>
            </a:pPr>
            <a:r>
              <a:rPr lang="en" sz="1200" b="1" dirty="0">
                <a:latin typeface="Roboto"/>
                <a:ea typeface="Roboto"/>
                <a:cs typeface="Roboto"/>
                <a:sym typeface="Roboto"/>
              </a:rPr>
              <a:t>Limited Communication</a:t>
            </a:r>
            <a:r>
              <a:rPr lang="en" sz="1200" dirty="0">
                <a:latin typeface="Roboto"/>
                <a:ea typeface="Roboto"/>
                <a:cs typeface="Roboto"/>
                <a:sym typeface="Roboto"/>
              </a:rPr>
              <a:t>: Agents can interact and influence each other's opinions, but their range of influence is limited to a certain threshold called "bounded confidence."</a:t>
            </a:r>
            <a:endParaRPr sz="1200" dirty="0">
              <a:latin typeface="Roboto"/>
              <a:ea typeface="Roboto"/>
              <a:cs typeface="Roboto"/>
              <a:sym typeface="Roboto"/>
            </a:endParaRPr>
          </a:p>
          <a:p>
            <a:pPr marL="914400" lvl="0" indent="-304800" algn="just" rtl="0">
              <a:lnSpc>
                <a:spcPct val="150000"/>
              </a:lnSpc>
              <a:spcBef>
                <a:spcPts val="0"/>
              </a:spcBef>
              <a:spcAft>
                <a:spcPts val="0"/>
              </a:spcAft>
              <a:buSzPts val="1200"/>
              <a:buFont typeface="Roboto"/>
              <a:buChar char="●"/>
            </a:pPr>
            <a:r>
              <a:rPr lang="en" sz="1200" b="1" dirty="0">
                <a:latin typeface="Roboto"/>
                <a:ea typeface="Roboto"/>
                <a:cs typeface="Roboto"/>
                <a:sym typeface="Roboto"/>
              </a:rPr>
              <a:t>Opinion Update:</a:t>
            </a:r>
            <a:r>
              <a:rPr lang="en" sz="1200" dirty="0">
                <a:latin typeface="Roboto"/>
                <a:ea typeface="Roboto"/>
                <a:cs typeface="Roboto"/>
                <a:sym typeface="Roboto"/>
              </a:rPr>
              <a:t> At each time step, agents update their opinions based on the opinions of their neighbors within the bounded confidence range.</a:t>
            </a:r>
            <a:endParaRPr sz="1200" dirty="0">
              <a:latin typeface="Roboto"/>
              <a:ea typeface="Roboto"/>
              <a:cs typeface="Roboto"/>
              <a:sym typeface="Roboto"/>
            </a:endParaRPr>
          </a:p>
          <a:p>
            <a:pPr marL="0" lvl="0" indent="0" algn="just" rtl="0">
              <a:lnSpc>
                <a:spcPct val="150000"/>
              </a:lnSpc>
              <a:spcBef>
                <a:spcPts val="1500"/>
              </a:spcBef>
              <a:spcAft>
                <a:spcPts val="0"/>
              </a:spcAft>
              <a:buNone/>
            </a:pPr>
            <a:endParaRPr sz="1200" dirty="0"/>
          </a:p>
          <a:p>
            <a:pPr marL="0" lvl="0" indent="0" algn="just" rtl="0">
              <a:lnSpc>
                <a:spcPct val="150000"/>
              </a:lnSpc>
              <a:spcBef>
                <a:spcPts val="0"/>
              </a:spcBef>
              <a:spcAft>
                <a:spcPts val="1200"/>
              </a:spcAft>
              <a:buNone/>
            </a:pP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Problem Statement</a:t>
            </a:r>
            <a:endParaRPr b="1"/>
          </a:p>
        </p:txBody>
      </p:sp>
      <p:sp>
        <p:nvSpPr>
          <p:cNvPr id="149" name="Google Shape;149;p26"/>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rmAutofit fontScale="85000" lnSpcReduction="20000"/>
          </a:bodyPr>
          <a:lstStyle/>
          <a:p>
            <a:pPr marL="457200" lvl="0" indent="-309562" algn="just" rtl="0">
              <a:lnSpc>
                <a:spcPct val="150000"/>
              </a:lnSpc>
              <a:spcBef>
                <a:spcPts val="0"/>
              </a:spcBef>
              <a:spcAft>
                <a:spcPts val="0"/>
              </a:spcAft>
              <a:buSzPct val="100000"/>
              <a:buFont typeface="Roboto"/>
              <a:buChar char="❖"/>
            </a:pPr>
            <a:r>
              <a:rPr lang="en" sz="1500">
                <a:latin typeface="Roboto"/>
                <a:ea typeface="Roboto"/>
                <a:cs typeface="Roboto"/>
                <a:sym typeface="Roboto"/>
              </a:rPr>
              <a:t>Opinion dynamics and flocking behavior are two fascinating phenomena observed in social systems and collective movements. </a:t>
            </a:r>
            <a:endParaRPr sz="1500">
              <a:latin typeface="Roboto"/>
              <a:ea typeface="Roboto"/>
              <a:cs typeface="Roboto"/>
              <a:sym typeface="Roboto"/>
            </a:endParaRPr>
          </a:p>
          <a:p>
            <a:pPr marL="457200" lvl="0" indent="-309562" algn="just" rtl="0">
              <a:lnSpc>
                <a:spcPct val="150000"/>
              </a:lnSpc>
              <a:spcBef>
                <a:spcPts val="0"/>
              </a:spcBef>
              <a:spcAft>
                <a:spcPts val="0"/>
              </a:spcAft>
              <a:buSzPct val="100000"/>
              <a:buFont typeface="Roboto"/>
              <a:buChar char="❖"/>
            </a:pPr>
            <a:r>
              <a:rPr lang="en" sz="1500">
                <a:latin typeface="Roboto"/>
                <a:ea typeface="Roboto"/>
                <a:cs typeface="Roboto"/>
                <a:sym typeface="Roboto"/>
              </a:rPr>
              <a:t>The problem we aim to address is to understand the interplay between these two processes within a social system. </a:t>
            </a:r>
            <a:endParaRPr sz="1500">
              <a:latin typeface="Roboto"/>
              <a:ea typeface="Roboto"/>
              <a:cs typeface="Roboto"/>
              <a:sym typeface="Roboto"/>
            </a:endParaRPr>
          </a:p>
          <a:p>
            <a:pPr marL="457200" lvl="0" indent="-309562" algn="just" rtl="0">
              <a:lnSpc>
                <a:spcPct val="150000"/>
              </a:lnSpc>
              <a:spcBef>
                <a:spcPts val="0"/>
              </a:spcBef>
              <a:spcAft>
                <a:spcPts val="0"/>
              </a:spcAft>
              <a:buSzPct val="100000"/>
              <a:buFont typeface="Roboto"/>
              <a:buChar char="❖"/>
            </a:pPr>
            <a:r>
              <a:rPr lang="en" sz="1500">
                <a:latin typeface="Roboto"/>
                <a:ea typeface="Roboto"/>
                <a:cs typeface="Roboto"/>
                <a:sym typeface="Roboto"/>
              </a:rPr>
              <a:t>We seek to explore how the principles of flocking, such as flock centering, collision avoidance, and velocity matching, influence the process of opinion formation and convergence among a group of interacting agents.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632175" y="79435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Implementation</a:t>
            </a:r>
            <a:endParaRPr sz="2400" b="1"/>
          </a:p>
        </p:txBody>
      </p:sp>
      <p:sp>
        <p:nvSpPr>
          <p:cNvPr id="155" name="Google Shape;155;p27"/>
          <p:cNvSpPr txBox="1">
            <a:spLocks noGrp="1"/>
          </p:cNvSpPr>
          <p:nvPr>
            <p:ph type="body" idx="1"/>
          </p:nvPr>
        </p:nvSpPr>
        <p:spPr>
          <a:xfrm>
            <a:off x="632175" y="1521250"/>
            <a:ext cx="5520900" cy="26523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1500"/>
              </a:spcBef>
              <a:spcAft>
                <a:spcPts val="0"/>
              </a:spcAft>
              <a:buSzPts val="1200"/>
              <a:buFont typeface="Roboto"/>
              <a:buChar char="❖"/>
            </a:pPr>
            <a:r>
              <a:rPr lang="en" sz="1200" dirty="0">
                <a:latin typeface="Roboto"/>
                <a:ea typeface="Roboto"/>
                <a:cs typeface="Roboto"/>
                <a:sym typeface="Roboto"/>
              </a:rPr>
              <a:t>To study the interplay between flocking behavior and opinion dynamics, we have developed a simulation that incorporates the Hegselmann and Krause model along with flocking-inspired rules. </a:t>
            </a:r>
            <a:endParaRPr sz="1200" dirty="0">
              <a:latin typeface="Roboto"/>
              <a:ea typeface="Roboto"/>
              <a:cs typeface="Roboto"/>
              <a:sym typeface="Roboto"/>
            </a:endParaRPr>
          </a:p>
          <a:p>
            <a:pPr marL="457200" lvl="0" indent="-304800" algn="just" rtl="0">
              <a:lnSpc>
                <a:spcPct val="150000"/>
              </a:lnSpc>
              <a:spcBef>
                <a:spcPts val="0"/>
              </a:spcBef>
              <a:spcAft>
                <a:spcPts val="0"/>
              </a:spcAft>
              <a:buSzPts val="1200"/>
              <a:buFont typeface="Roboto"/>
              <a:buChar char="❖"/>
            </a:pPr>
            <a:r>
              <a:rPr lang="en" sz="1200" dirty="0">
                <a:latin typeface="Roboto"/>
                <a:ea typeface="Roboto"/>
                <a:cs typeface="Roboto"/>
                <a:sym typeface="Roboto"/>
              </a:rPr>
              <a:t>The simulation creates a virtual environment using pygame library in python, where agents interact, influence each other's opinions, and exhibit collective movement patterns. The simulation contains following rules:-</a:t>
            </a:r>
            <a:endParaRPr sz="1200" dirty="0">
              <a:latin typeface="Roboto"/>
              <a:ea typeface="Roboto"/>
              <a:cs typeface="Roboto"/>
              <a:sym typeface="Roboto"/>
            </a:endParaRPr>
          </a:p>
          <a:p>
            <a:pPr marL="0" lvl="0" indent="0" algn="just" rtl="0">
              <a:lnSpc>
                <a:spcPct val="150000"/>
              </a:lnSpc>
              <a:spcBef>
                <a:spcPts val="1500"/>
              </a:spcBef>
              <a:spcAft>
                <a:spcPts val="0"/>
              </a:spcAft>
              <a:buNone/>
            </a:pPr>
            <a:endParaRPr sz="1100" dirty="0"/>
          </a:p>
          <a:p>
            <a:pPr marL="0" lvl="0" indent="0" algn="just" rtl="0">
              <a:lnSpc>
                <a:spcPct val="150000"/>
              </a:lnSpc>
              <a:spcBef>
                <a:spcPts val="1500"/>
              </a:spcBef>
              <a:spcAft>
                <a:spcPts val="0"/>
              </a:spcAft>
              <a:buNone/>
            </a:pPr>
            <a:endParaRPr sz="1200" dirty="0">
              <a:latin typeface="Roboto"/>
              <a:ea typeface="Roboto"/>
              <a:cs typeface="Roboto"/>
              <a:sym typeface="Roboto"/>
            </a:endParaRPr>
          </a:p>
          <a:p>
            <a:pPr marL="0" lvl="0" indent="0" algn="just" rtl="0">
              <a:lnSpc>
                <a:spcPct val="150000"/>
              </a:lnSpc>
              <a:spcBef>
                <a:spcPts val="1500"/>
              </a:spcBef>
              <a:spcAft>
                <a:spcPts val="0"/>
              </a:spcAft>
              <a:buNone/>
            </a:pPr>
            <a:endParaRPr sz="1100" dirty="0"/>
          </a:p>
          <a:p>
            <a:pPr marL="0" lvl="0" indent="0" algn="just" rtl="0">
              <a:lnSpc>
                <a:spcPct val="150000"/>
              </a:lnSpc>
              <a:spcBef>
                <a:spcPts val="0"/>
              </a:spcBef>
              <a:spcAft>
                <a:spcPts val="12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body" idx="2"/>
          </p:nvPr>
        </p:nvSpPr>
        <p:spPr>
          <a:xfrm>
            <a:off x="5040250" y="253250"/>
            <a:ext cx="3792000" cy="34164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200"/>
              </a:spcBef>
              <a:spcAft>
                <a:spcPts val="0"/>
              </a:spcAft>
              <a:buClr>
                <a:schemeClr val="dk1"/>
              </a:buClr>
              <a:buSzPts val="1400"/>
              <a:buAutoNum type="arabicPeriod" startAt="3"/>
            </a:pPr>
            <a:r>
              <a:rPr lang="en-IN" sz="1200" b="1" dirty="0">
                <a:solidFill>
                  <a:schemeClr val="dk1"/>
                </a:solidFill>
              </a:rPr>
              <a:t>Opinion Update</a:t>
            </a:r>
          </a:p>
          <a:p>
            <a:pPr marL="457200" lvl="0" indent="-317500" algn="just" rtl="0">
              <a:lnSpc>
                <a:spcPct val="150000"/>
              </a:lnSpc>
              <a:spcBef>
                <a:spcPts val="0"/>
              </a:spcBef>
              <a:spcAft>
                <a:spcPts val="0"/>
              </a:spcAft>
              <a:buSzPts val="1400"/>
              <a:buFont typeface="Roboto"/>
              <a:buChar char="●"/>
            </a:pPr>
            <a:r>
              <a:rPr lang="en-IN" sz="1200" dirty="0">
                <a:latin typeface="Roboto"/>
                <a:ea typeface="Roboto"/>
                <a:cs typeface="Roboto"/>
                <a:sym typeface="Roboto"/>
              </a:rPr>
              <a:t>At each time step, agents update their opinions based on the opinions of their neighbours within the bounded confidence range. The update is performed by taking the average of the opinions within this range.</a:t>
            </a:r>
          </a:p>
          <a:p>
            <a:pPr marL="139700" lvl="0" indent="0" algn="just" rtl="0">
              <a:lnSpc>
                <a:spcPct val="150000"/>
              </a:lnSpc>
              <a:spcBef>
                <a:spcPts val="1500"/>
              </a:spcBef>
              <a:spcAft>
                <a:spcPts val="0"/>
              </a:spcAft>
              <a:buClr>
                <a:schemeClr val="dk1"/>
              </a:buClr>
              <a:buSzPts val="1400"/>
              <a:buNone/>
            </a:pPr>
            <a:endParaRPr lang="en" sz="1200" b="1" dirty="0">
              <a:solidFill>
                <a:schemeClr val="dk1"/>
              </a:solidFill>
            </a:endParaRPr>
          </a:p>
          <a:p>
            <a:pPr marL="457200" lvl="0" indent="-317500" algn="just" rtl="0">
              <a:lnSpc>
                <a:spcPct val="150000"/>
              </a:lnSpc>
              <a:spcBef>
                <a:spcPts val="1500"/>
              </a:spcBef>
              <a:spcAft>
                <a:spcPts val="0"/>
              </a:spcAft>
              <a:buClr>
                <a:schemeClr val="dk1"/>
              </a:buClr>
              <a:buSzPts val="1400"/>
              <a:buAutoNum type="arabicPeriod" startAt="4"/>
            </a:pPr>
            <a:r>
              <a:rPr lang="en" sz="1200" b="1" dirty="0">
                <a:solidFill>
                  <a:schemeClr val="dk1"/>
                </a:solidFill>
              </a:rPr>
              <a:t>User Interaction</a:t>
            </a:r>
            <a:endParaRPr sz="1200" b="1" dirty="0">
              <a:solidFill>
                <a:schemeClr val="dk1"/>
              </a:solidFill>
            </a:endParaRPr>
          </a:p>
          <a:p>
            <a:pPr marL="457200" lvl="0" indent="-317500" algn="just" rtl="0">
              <a:spcBef>
                <a:spcPts val="0"/>
              </a:spcBef>
              <a:spcAft>
                <a:spcPts val="0"/>
              </a:spcAft>
              <a:buSzPts val="1400"/>
              <a:buChar char="●"/>
            </a:pPr>
            <a:r>
              <a:rPr lang="en" sz="1200" dirty="0"/>
              <a:t>We enable user interaction in the simulation by capturing mouse motion events. The position of the mouse cursor determines the target position that agents move towards. Users can influence the motion and behavior of the agents during the simulation.</a:t>
            </a:r>
            <a:endParaRPr lang="en-IN" sz="1200" dirty="0"/>
          </a:p>
          <a:p>
            <a:pPr marL="0" lvl="0" indent="0" algn="just" rtl="0">
              <a:spcBef>
                <a:spcPts val="1500"/>
              </a:spcBef>
              <a:spcAft>
                <a:spcPts val="1200"/>
              </a:spcAft>
              <a:buNone/>
            </a:pPr>
            <a:endParaRPr dirty="0"/>
          </a:p>
        </p:txBody>
      </p:sp>
      <p:sp>
        <p:nvSpPr>
          <p:cNvPr id="161" name="Google Shape;161;p28"/>
          <p:cNvSpPr txBox="1">
            <a:spLocks noGrp="1"/>
          </p:cNvSpPr>
          <p:nvPr>
            <p:ph type="body" idx="1"/>
          </p:nvPr>
        </p:nvSpPr>
        <p:spPr>
          <a:xfrm>
            <a:off x="311750" y="371491"/>
            <a:ext cx="3999900" cy="34164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Clr>
                <a:schemeClr val="dk1"/>
              </a:buClr>
              <a:buSzPts val="1200"/>
              <a:buFont typeface="Roboto"/>
              <a:buAutoNum type="arabicPeriod"/>
            </a:pPr>
            <a:r>
              <a:rPr lang="en-IN" sz="1200" b="1" dirty="0">
                <a:solidFill>
                  <a:schemeClr val="dk1"/>
                </a:solidFill>
                <a:latin typeface="Roboto"/>
                <a:ea typeface="Roboto"/>
                <a:cs typeface="Roboto"/>
                <a:sym typeface="Roboto"/>
              </a:rPr>
              <a:t>Agent Initialization</a:t>
            </a:r>
          </a:p>
          <a:p>
            <a:pPr marL="457200" lvl="0" indent="-304800" algn="just" rtl="0">
              <a:lnSpc>
                <a:spcPct val="150000"/>
              </a:lnSpc>
              <a:spcBef>
                <a:spcPts val="0"/>
              </a:spcBef>
              <a:spcAft>
                <a:spcPts val="0"/>
              </a:spcAft>
              <a:buClr>
                <a:schemeClr val="lt2"/>
              </a:buClr>
              <a:buSzPts val="1200"/>
              <a:buFont typeface="Roboto"/>
              <a:buChar char="●"/>
            </a:pPr>
            <a:r>
              <a:rPr lang="en-IN" sz="1200" b="1" dirty="0">
                <a:latin typeface="Roboto"/>
                <a:ea typeface="Roboto"/>
                <a:cs typeface="Roboto"/>
                <a:sym typeface="Roboto"/>
              </a:rPr>
              <a:t>Number of Agents (N):</a:t>
            </a:r>
            <a:r>
              <a:rPr lang="en-IN" sz="1200" dirty="0">
                <a:latin typeface="Roboto"/>
                <a:ea typeface="Roboto"/>
                <a:cs typeface="Roboto"/>
                <a:sym typeface="Roboto"/>
              </a:rPr>
              <a:t> We start by initializing a population of N agents with random initial opinions.</a:t>
            </a:r>
          </a:p>
          <a:p>
            <a:pPr marL="457200" lvl="0" indent="-304800" algn="just" rtl="0">
              <a:lnSpc>
                <a:spcPct val="150000"/>
              </a:lnSpc>
              <a:spcBef>
                <a:spcPts val="0"/>
              </a:spcBef>
              <a:spcAft>
                <a:spcPts val="0"/>
              </a:spcAft>
              <a:buClr>
                <a:schemeClr val="lt2"/>
              </a:buClr>
              <a:buSzPts val="1200"/>
              <a:buFont typeface="Roboto"/>
              <a:buChar char="●"/>
            </a:pPr>
            <a:r>
              <a:rPr lang="en-IN" sz="1200" b="1" dirty="0">
                <a:latin typeface="Roboto"/>
                <a:ea typeface="Roboto"/>
                <a:cs typeface="Roboto"/>
                <a:sym typeface="Roboto"/>
              </a:rPr>
              <a:t>Bounded Confidence:</a:t>
            </a:r>
            <a:r>
              <a:rPr lang="en-IN" sz="1200" dirty="0">
                <a:latin typeface="Roboto"/>
                <a:ea typeface="Roboto"/>
                <a:cs typeface="Roboto"/>
                <a:sym typeface="Roboto"/>
              </a:rPr>
              <a:t> Agents will only interact and influence each other if their opinion difference is within this threshold.</a:t>
            </a:r>
          </a:p>
          <a:p>
            <a:pPr marL="139700" lvl="0" indent="0" algn="just" rtl="0">
              <a:lnSpc>
                <a:spcPct val="150000"/>
              </a:lnSpc>
              <a:spcBef>
                <a:spcPts val="0"/>
              </a:spcBef>
              <a:spcAft>
                <a:spcPts val="0"/>
              </a:spcAft>
              <a:buClr>
                <a:schemeClr val="dk1"/>
              </a:buClr>
              <a:buSzPts val="1400"/>
              <a:buNone/>
            </a:pPr>
            <a:endParaRPr lang="en" sz="1200" b="1" dirty="0">
              <a:solidFill>
                <a:schemeClr val="dk1"/>
              </a:solidFill>
            </a:endParaRPr>
          </a:p>
          <a:p>
            <a:pPr marL="457200" lvl="0" indent="-317500" algn="just" rtl="0">
              <a:lnSpc>
                <a:spcPct val="150000"/>
              </a:lnSpc>
              <a:spcBef>
                <a:spcPts val="0"/>
              </a:spcBef>
              <a:spcAft>
                <a:spcPts val="0"/>
              </a:spcAft>
              <a:buClr>
                <a:schemeClr val="dk1"/>
              </a:buClr>
              <a:buSzPts val="1400"/>
              <a:buAutoNum type="arabicPeriod" startAt="2"/>
            </a:pPr>
            <a:r>
              <a:rPr lang="en" sz="1200" b="1" dirty="0">
                <a:solidFill>
                  <a:schemeClr val="dk1"/>
                </a:solidFill>
              </a:rPr>
              <a:t>Flocking Behavior</a:t>
            </a:r>
            <a:endParaRPr sz="1200" b="1" dirty="0">
              <a:solidFill>
                <a:schemeClr val="dk1"/>
              </a:solidFill>
            </a:endParaRPr>
          </a:p>
          <a:p>
            <a:pPr marL="457200" lvl="0" indent="-317500" algn="just" rtl="0">
              <a:lnSpc>
                <a:spcPct val="150000"/>
              </a:lnSpc>
              <a:spcBef>
                <a:spcPts val="0"/>
              </a:spcBef>
              <a:spcAft>
                <a:spcPts val="0"/>
              </a:spcAft>
              <a:buSzPts val="1400"/>
              <a:buChar char="●"/>
            </a:pPr>
            <a:r>
              <a:rPr lang="en" sz="1200" dirty="0"/>
              <a:t>Flock Centering</a:t>
            </a:r>
            <a:endParaRPr sz="1200" dirty="0"/>
          </a:p>
          <a:p>
            <a:pPr marL="457200" lvl="0" indent="-317500" algn="just" rtl="0">
              <a:lnSpc>
                <a:spcPct val="150000"/>
              </a:lnSpc>
              <a:spcBef>
                <a:spcPts val="0"/>
              </a:spcBef>
              <a:spcAft>
                <a:spcPts val="0"/>
              </a:spcAft>
              <a:buSzPts val="1400"/>
              <a:buChar char="●"/>
            </a:pPr>
            <a:r>
              <a:rPr lang="en" sz="1200" dirty="0"/>
              <a:t>Velocity Matching</a:t>
            </a:r>
            <a:endParaRPr sz="1200" dirty="0"/>
          </a:p>
          <a:p>
            <a:pPr marL="457200" lvl="0" indent="-317500" algn="just" rtl="0">
              <a:lnSpc>
                <a:spcPct val="150000"/>
              </a:lnSpc>
              <a:spcBef>
                <a:spcPts val="0"/>
              </a:spcBef>
              <a:spcAft>
                <a:spcPts val="0"/>
              </a:spcAft>
              <a:buSzPts val="1400"/>
              <a:buChar char="●"/>
            </a:pPr>
            <a:r>
              <a:rPr lang="en" sz="1200" dirty="0"/>
              <a:t>Collision Avoidance</a:t>
            </a:r>
            <a:endParaRPr sz="1200" dirty="0"/>
          </a:p>
          <a:p>
            <a:pPr marL="457200" lvl="0" indent="-317500" algn="just" rtl="0">
              <a:lnSpc>
                <a:spcPct val="150000"/>
              </a:lnSpc>
              <a:spcBef>
                <a:spcPts val="0"/>
              </a:spcBef>
              <a:spcAft>
                <a:spcPts val="0"/>
              </a:spcAft>
              <a:buSzPts val="1400"/>
              <a:buChar char="●"/>
            </a:pPr>
            <a:r>
              <a:rPr lang="en" sz="1200" dirty="0"/>
              <a:t>Separation</a:t>
            </a:r>
            <a:endParaRPr sz="1200" dirty="0"/>
          </a:p>
          <a:p>
            <a:pPr marL="457200" lvl="0" indent="0" algn="just" rtl="0">
              <a:lnSpc>
                <a:spcPct val="150000"/>
              </a:lnSpc>
              <a:spcBef>
                <a:spcPts val="1200"/>
              </a:spcBef>
              <a:spcAft>
                <a:spcPts val="0"/>
              </a:spcAft>
              <a:buNone/>
            </a:pPr>
            <a:endParaRPr sz="1200" dirty="0"/>
          </a:p>
          <a:p>
            <a:pPr marL="0" lvl="0" indent="0" algn="just" rtl="0">
              <a:lnSpc>
                <a:spcPct val="150000"/>
              </a:lnSpc>
              <a:spcBef>
                <a:spcPts val="1500"/>
              </a:spcBef>
              <a:spcAft>
                <a:spcPts val="0"/>
              </a:spcAft>
              <a:buNone/>
            </a:pPr>
            <a:endParaRPr sz="1200" dirty="0"/>
          </a:p>
          <a:p>
            <a:pPr marL="457200" lvl="0" indent="0" algn="just" rtl="0">
              <a:lnSpc>
                <a:spcPct val="150000"/>
              </a:lnSpc>
              <a:spcBef>
                <a:spcPts val="0"/>
              </a:spcBef>
              <a:spcAft>
                <a:spcPts val="1200"/>
              </a:spcAft>
              <a:buNone/>
            </a:pPr>
            <a:endParaRPr sz="1200"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1192</Words>
  <Application>Microsoft Macintosh PowerPoint</Application>
  <PresentationFormat>On-screen Show (16:9)</PresentationFormat>
  <Paragraphs>88</Paragraphs>
  <Slides>14</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Open Sans</vt:lpstr>
      <vt:lpstr>Open Sans Medium</vt:lpstr>
      <vt:lpstr>Lato Light</vt:lpstr>
      <vt:lpstr>Wingdings</vt:lpstr>
      <vt:lpstr>Poppins</vt:lpstr>
      <vt:lpstr>League Spartan</vt:lpstr>
      <vt:lpstr>Roboto</vt:lpstr>
      <vt:lpstr>Arial</vt:lpstr>
      <vt:lpstr>Simple Dark</vt:lpstr>
      <vt:lpstr>Flocking behavior based on Opinion Dynamics: Hegselmann and Krause Model</vt:lpstr>
      <vt:lpstr>Index</vt:lpstr>
      <vt:lpstr>Introduction</vt:lpstr>
      <vt:lpstr>Flocking Behavior</vt:lpstr>
      <vt:lpstr>Flocking Rules</vt:lpstr>
      <vt:lpstr>Hegselmann and Krause Model</vt:lpstr>
      <vt:lpstr>Problem Statement</vt:lpstr>
      <vt:lpstr>Implementation</vt:lpstr>
      <vt:lpstr>PowerPoint Presentation</vt:lpstr>
      <vt:lpstr>Results</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Flocking behavior based on Opinion Dynamics: Hegselmann and Krause Model</dc:title>
  <cp:lastModifiedBy>Microsoft Office User</cp:lastModifiedBy>
  <cp:revision>2</cp:revision>
  <dcterms:modified xsi:type="dcterms:W3CDTF">2023-07-19T07:20:51Z</dcterms:modified>
</cp:coreProperties>
</file>